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9" r:id="rId3"/>
    <p:sldId id="273" r:id="rId4"/>
    <p:sldId id="270" r:id="rId5"/>
    <p:sldId id="275" r:id="rId6"/>
    <p:sldId id="277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70"/>
    <a:srgbClr val="182A36"/>
    <a:srgbClr val="070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E2E4A-C801-5A4D-B833-C72A31EDE7EF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9F4CF2-B550-2041-829B-D441C3192D1A}">
      <dgm:prSet phldrT="[Text]"/>
      <dgm:spPr/>
      <dgm:t>
        <a:bodyPr/>
        <a:lstStyle/>
        <a:p>
          <a:r>
            <a:rPr lang="en-GB" dirty="0">
              <a:solidFill>
                <a:srgbClr val="81FF6F"/>
              </a:solidFill>
              <a:latin typeface="Archia" panose="02000503000000020004" pitchFamily="2" charset="77"/>
            </a:rPr>
            <a:t>Registered for Cur8 App or Investor Club before 5th March 2024</a:t>
          </a:r>
        </a:p>
      </dgm:t>
    </dgm:pt>
    <dgm:pt modelId="{88158647-0D52-B34C-868D-C55353FFA90E}" type="parTrans" cxnId="{947EB113-5314-D541-A115-86FDC5F24B4C}">
      <dgm:prSet/>
      <dgm:spPr/>
      <dgm:t>
        <a:bodyPr/>
        <a:lstStyle/>
        <a:p>
          <a:endParaRPr lang="en-GB"/>
        </a:p>
      </dgm:t>
    </dgm:pt>
    <dgm:pt modelId="{8B2E563B-D012-BB45-8461-0BD1E4668F8F}" type="sibTrans" cxnId="{947EB113-5314-D541-A115-86FDC5F24B4C}">
      <dgm:prSet/>
      <dgm:spPr/>
      <dgm:t>
        <a:bodyPr/>
        <a:lstStyle/>
        <a:p>
          <a:endParaRPr lang="en-GB"/>
        </a:p>
      </dgm:t>
    </dgm:pt>
    <dgm:pt modelId="{9E5F5CA8-8AD0-6B46-99C9-ED97364ADA11}">
      <dgm:prSet phldrT="[Text]"/>
      <dgm:spPr/>
      <dgm:t>
        <a:bodyPr/>
        <a:lstStyle/>
        <a:p>
          <a:r>
            <a:rPr lang="en-GB" dirty="0">
              <a:solidFill>
                <a:srgbClr val="81FF6F"/>
              </a:solidFill>
            </a:rPr>
            <a:t>6 months pass</a:t>
          </a:r>
        </a:p>
      </dgm:t>
    </dgm:pt>
    <dgm:pt modelId="{E08053FE-05FF-1145-AB33-C7484CB663DA}" type="parTrans" cxnId="{1EC0C868-6B1B-CE45-B293-7B7E19A4DD93}">
      <dgm:prSet/>
      <dgm:spPr/>
      <dgm:t>
        <a:bodyPr/>
        <a:lstStyle/>
        <a:p>
          <a:endParaRPr lang="en-GB"/>
        </a:p>
      </dgm:t>
    </dgm:pt>
    <dgm:pt modelId="{B77AD60F-B57B-224F-AF20-82CD6C68589A}" type="sibTrans" cxnId="{1EC0C868-6B1B-CE45-B293-7B7E19A4DD93}">
      <dgm:prSet/>
      <dgm:spPr/>
      <dgm:t>
        <a:bodyPr/>
        <a:lstStyle/>
        <a:p>
          <a:endParaRPr lang="en-GB"/>
        </a:p>
      </dgm:t>
    </dgm:pt>
    <dgm:pt modelId="{943E8ADE-B1A0-9940-9841-7D33261E46BC}">
      <dgm:prSet phldrT="[Text]"/>
      <dgm:spPr/>
      <dgm:t>
        <a:bodyPr/>
        <a:lstStyle/>
        <a:p>
          <a:r>
            <a:rPr lang="en-GB" dirty="0">
              <a:solidFill>
                <a:srgbClr val="81FF6F"/>
              </a:solidFill>
            </a:rPr>
            <a:t>Today September 5</a:t>
          </a:r>
          <a:r>
            <a:rPr lang="en-GB" baseline="30000" dirty="0">
              <a:solidFill>
                <a:srgbClr val="81FF6F"/>
              </a:solidFill>
            </a:rPr>
            <a:t>st</a:t>
          </a:r>
          <a:r>
            <a:rPr lang="en-GB" dirty="0">
              <a:solidFill>
                <a:srgbClr val="81FF6F"/>
              </a:solidFill>
            </a:rPr>
            <a:t> 2024</a:t>
          </a:r>
        </a:p>
      </dgm:t>
    </dgm:pt>
    <dgm:pt modelId="{BA4F7A4E-613E-964F-B53D-08EDCD1BB79B}" type="parTrans" cxnId="{416DB517-D3D9-F841-8568-880A40B421F8}">
      <dgm:prSet/>
      <dgm:spPr/>
      <dgm:t>
        <a:bodyPr/>
        <a:lstStyle/>
        <a:p>
          <a:endParaRPr lang="en-GB"/>
        </a:p>
      </dgm:t>
    </dgm:pt>
    <dgm:pt modelId="{543ED995-118E-0B45-834B-9A1612F5BFA5}" type="sibTrans" cxnId="{416DB517-D3D9-F841-8568-880A40B421F8}">
      <dgm:prSet/>
      <dgm:spPr/>
      <dgm:t>
        <a:bodyPr/>
        <a:lstStyle/>
        <a:p>
          <a:endParaRPr lang="en-GB"/>
        </a:p>
      </dgm:t>
    </dgm:pt>
    <dgm:pt modelId="{30CA475E-C572-F845-90ED-836B86C678F8}" type="pres">
      <dgm:prSet presAssocID="{421E2E4A-C801-5A4D-B833-C72A31EDE7EF}" presName="Name0" presStyleCnt="0">
        <dgm:presLayoutVars>
          <dgm:dir/>
          <dgm:resizeHandles val="exact"/>
        </dgm:presLayoutVars>
      </dgm:prSet>
      <dgm:spPr/>
    </dgm:pt>
    <dgm:pt modelId="{700F484C-B266-4E46-BCDF-5BEAB65712A7}" type="pres">
      <dgm:prSet presAssocID="{421E2E4A-C801-5A4D-B833-C72A31EDE7EF}" presName="arrow" presStyleLbl="bgShp" presStyleIdx="0" presStyleCnt="1" custScaleY="54268"/>
      <dgm:spPr>
        <a:solidFill>
          <a:schemeClr val="accent6">
            <a:lumMod val="60000"/>
            <a:lumOff val="40000"/>
          </a:schemeClr>
        </a:solidFill>
      </dgm:spPr>
    </dgm:pt>
    <dgm:pt modelId="{4AAB0C6D-7942-EA4A-ADCE-D85FCB7B1F52}" type="pres">
      <dgm:prSet presAssocID="{421E2E4A-C801-5A4D-B833-C72A31EDE7EF}" presName="points" presStyleCnt="0"/>
      <dgm:spPr/>
    </dgm:pt>
    <dgm:pt modelId="{346C21E6-D272-8A48-86B3-DA77881920EA}" type="pres">
      <dgm:prSet presAssocID="{799F4CF2-B550-2041-829B-D441C3192D1A}" presName="compositeA" presStyleCnt="0"/>
      <dgm:spPr/>
    </dgm:pt>
    <dgm:pt modelId="{AE4ACA5F-F50F-3A42-AEA0-C872E4811620}" type="pres">
      <dgm:prSet presAssocID="{799F4CF2-B550-2041-829B-D441C3192D1A}" presName="textA" presStyleLbl="revTx" presStyleIdx="0" presStyleCnt="3">
        <dgm:presLayoutVars>
          <dgm:bulletEnabled val="1"/>
        </dgm:presLayoutVars>
      </dgm:prSet>
      <dgm:spPr/>
    </dgm:pt>
    <dgm:pt modelId="{096F3A09-0F82-CC4E-98AF-3C755088E2AC}" type="pres">
      <dgm:prSet presAssocID="{799F4CF2-B550-2041-829B-D441C3192D1A}" presName="circleA" presStyleLbl="node1" presStyleIdx="0" presStyleCnt="3"/>
      <dgm:spPr>
        <a:solidFill>
          <a:schemeClr val="tx1"/>
        </a:solidFill>
      </dgm:spPr>
    </dgm:pt>
    <dgm:pt modelId="{E68A5157-CA96-8D42-A68B-9E43FE362221}" type="pres">
      <dgm:prSet presAssocID="{799F4CF2-B550-2041-829B-D441C3192D1A}" presName="spaceA" presStyleCnt="0"/>
      <dgm:spPr/>
    </dgm:pt>
    <dgm:pt modelId="{C17E10BF-F02C-B540-BD01-195DC74734ED}" type="pres">
      <dgm:prSet presAssocID="{8B2E563B-D012-BB45-8461-0BD1E4668F8F}" presName="space" presStyleCnt="0"/>
      <dgm:spPr/>
    </dgm:pt>
    <dgm:pt modelId="{52C7025F-93F3-E144-8E0C-585E8399063B}" type="pres">
      <dgm:prSet presAssocID="{9E5F5CA8-8AD0-6B46-99C9-ED97364ADA11}" presName="compositeB" presStyleCnt="0"/>
      <dgm:spPr/>
    </dgm:pt>
    <dgm:pt modelId="{E31ADA5C-F535-D745-8E89-385188D09122}" type="pres">
      <dgm:prSet presAssocID="{9E5F5CA8-8AD0-6B46-99C9-ED97364ADA11}" presName="textB" presStyleLbl="revTx" presStyleIdx="1" presStyleCnt="3">
        <dgm:presLayoutVars>
          <dgm:bulletEnabled val="1"/>
        </dgm:presLayoutVars>
      </dgm:prSet>
      <dgm:spPr/>
    </dgm:pt>
    <dgm:pt modelId="{487C5FD7-FE7C-A646-A6F3-947755010E41}" type="pres">
      <dgm:prSet presAssocID="{9E5F5CA8-8AD0-6B46-99C9-ED97364ADA11}" presName="circleB" presStyleLbl="node1" presStyleIdx="1" presStyleCnt="3"/>
      <dgm:spPr>
        <a:solidFill>
          <a:schemeClr val="tx1"/>
        </a:solidFill>
      </dgm:spPr>
    </dgm:pt>
    <dgm:pt modelId="{CDFC6DE7-9571-5644-B435-18A3C7A7ADA9}" type="pres">
      <dgm:prSet presAssocID="{9E5F5CA8-8AD0-6B46-99C9-ED97364ADA11}" presName="spaceB" presStyleCnt="0"/>
      <dgm:spPr/>
    </dgm:pt>
    <dgm:pt modelId="{23CFBF60-2ABA-744E-ABD5-3CFD55ED0F48}" type="pres">
      <dgm:prSet presAssocID="{B77AD60F-B57B-224F-AF20-82CD6C68589A}" presName="space" presStyleCnt="0"/>
      <dgm:spPr/>
    </dgm:pt>
    <dgm:pt modelId="{C06911B4-A146-CD49-9684-6C95FE1D2FEE}" type="pres">
      <dgm:prSet presAssocID="{943E8ADE-B1A0-9940-9841-7D33261E46BC}" presName="compositeA" presStyleCnt="0"/>
      <dgm:spPr/>
    </dgm:pt>
    <dgm:pt modelId="{6E36CCFD-5534-454B-A2E7-143BAE51D83C}" type="pres">
      <dgm:prSet presAssocID="{943E8ADE-B1A0-9940-9841-7D33261E46BC}" presName="textA" presStyleLbl="revTx" presStyleIdx="2" presStyleCnt="3">
        <dgm:presLayoutVars>
          <dgm:bulletEnabled val="1"/>
        </dgm:presLayoutVars>
      </dgm:prSet>
      <dgm:spPr/>
    </dgm:pt>
    <dgm:pt modelId="{0B96C2F3-5705-FE40-AD1A-B55CD0A6B5DB}" type="pres">
      <dgm:prSet presAssocID="{943E8ADE-B1A0-9940-9841-7D33261E46BC}" presName="circleA" presStyleLbl="node1" presStyleIdx="2" presStyleCnt="3"/>
      <dgm:spPr>
        <a:solidFill>
          <a:schemeClr val="tx1"/>
        </a:solidFill>
      </dgm:spPr>
    </dgm:pt>
    <dgm:pt modelId="{7C895F51-7804-B341-93B1-B224B3EE37AE}" type="pres">
      <dgm:prSet presAssocID="{943E8ADE-B1A0-9940-9841-7D33261E46BC}" presName="spaceA" presStyleCnt="0"/>
      <dgm:spPr/>
    </dgm:pt>
  </dgm:ptLst>
  <dgm:cxnLst>
    <dgm:cxn modelId="{947EB113-5314-D541-A115-86FDC5F24B4C}" srcId="{421E2E4A-C801-5A4D-B833-C72A31EDE7EF}" destId="{799F4CF2-B550-2041-829B-D441C3192D1A}" srcOrd="0" destOrd="0" parTransId="{88158647-0D52-B34C-868D-C55353FFA90E}" sibTransId="{8B2E563B-D012-BB45-8461-0BD1E4668F8F}"/>
    <dgm:cxn modelId="{416DB517-D3D9-F841-8568-880A40B421F8}" srcId="{421E2E4A-C801-5A4D-B833-C72A31EDE7EF}" destId="{943E8ADE-B1A0-9940-9841-7D33261E46BC}" srcOrd="2" destOrd="0" parTransId="{BA4F7A4E-613E-964F-B53D-08EDCD1BB79B}" sibTransId="{543ED995-118E-0B45-834B-9A1612F5BFA5}"/>
    <dgm:cxn modelId="{558CE21F-806C-164C-A775-E1935DB8DFFE}" type="presOf" srcId="{421E2E4A-C801-5A4D-B833-C72A31EDE7EF}" destId="{30CA475E-C572-F845-90ED-836B86C678F8}" srcOrd="0" destOrd="0" presId="urn:microsoft.com/office/officeart/2005/8/layout/hProcess11"/>
    <dgm:cxn modelId="{679E7B39-933B-034F-AADD-43626D4C2605}" type="presOf" srcId="{9E5F5CA8-8AD0-6B46-99C9-ED97364ADA11}" destId="{E31ADA5C-F535-D745-8E89-385188D09122}" srcOrd="0" destOrd="0" presId="urn:microsoft.com/office/officeart/2005/8/layout/hProcess11"/>
    <dgm:cxn modelId="{1EC0C868-6B1B-CE45-B293-7B7E19A4DD93}" srcId="{421E2E4A-C801-5A4D-B833-C72A31EDE7EF}" destId="{9E5F5CA8-8AD0-6B46-99C9-ED97364ADA11}" srcOrd="1" destOrd="0" parTransId="{E08053FE-05FF-1145-AB33-C7484CB663DA}" sibTransId="{B77AD60F-B57B-224F-AF20-82CD6C68589A}"/>
    <dgm:cxn modelId="{6098F277-A786-5D49-8034-AD14B10CB114}" type="presOf" srcId="{799F4CF2-B550-2041-829B-D441C3192D1A}" destId="{AE4ACA5F-F50F-3A42-AEA0-C872E4811620}" srcOrd="0" destOrd="0" presId="urn:microsoft.com/office/officeart/2005/8/layout/hProcess11"/>
    <dgm:cxn modelId="{6D06C3D0-329B-BF41-AEF8-DB3E07954F3A}" type="presOf" srcId="{943E8ADE-B1A0-9940-9841-7D33261E46BC}" destId="{6E36CCFD-5534-454B-A2E7-143BAE51D83C}" srcOrd="0" destOrd="0" presId="urn:microsoft.com/office/officeart/2005/8/layout/hProcess11"/>
    <dgm:cxn modelId="{3AED2AA5-AD87-B745-93F9-BFA188F46D34}" type="presParOf" srcId="{30CA475E-C572-F845-90ED-836B86C678F8}" destId="{700F484C-B266-4E46-BCDF-5BEAB65712A7}" srcOrd="0" destOrd="0" presId="urn:microsoft.com/office/officeart/2005/8/layout/hProcess11"/>
    <dgm:cxn modelId="{0E0A323C-4E64-F540-BD59-13A78DD96B65}" type="presParOf" srcId="{30CA475E-C572-F845-90ED-836B86C678F8}" destId="{4AAB0C6D-7942-EA4A-ADCE-D85FCB7B1F52}" srcOrd="1" destOrd="0" presId="urn:microsoft.com/office/officeart/2005/8/layout/hProcess11"/>
    <dgm:cxn modelId="{6AB67016-B836-FD4B-ACE2-3DD54111C05E}" type="presParOf" srcId="{4AAB0C6D-7942-EA4A-ADCE-D85FCB7B1F52}" destId="{346C21E6-D272-8A48-86B3-DA77881920EA}" srcOrd="0" destOrd="0" presId="urn:microsoft.com/office/officeart/2005/8/layout/hProcess11"/>
    <dgm:cxn modelId="{36CC8156-7025-2447-9739-64C7D4DB5A13}" type="presParOf" srcId="{346C21E6-D272-8A48-86B3-DA77881920EA}" destId="{AE4ACA5F-F50F-3A42-AEA0-C872E4811620}" srcOrd="0" destOrd="0" presId="urn:microsoft.com/office/officeart/2005/8/layout/hProcess11"/>
    <dgm:cxn modelId="{BA96F64A-F888-C444-AE6E-19A11BB015C3}" type="presParOf" srcId="{346C21E6-D272-8A48-86B3-DA77881920EA}" destId="{096F3A09-0F82-CC4E-98AF-3C755088E2AC}" srcOrd="1" destOrd="0" presId="urn:microsoft.com/office/officeart/2005/8/layout/hProcess11"/>
    <dgm:cxn modelId="{B99E89C7-2750-A54A-A2FC-47FAA9741AFA}" type="presParOf" srcId="{346C21E6-D272-8A48-86B3-DA77881920EA}" destId="{E68A5157-CA96-8D42-A68B-9E43FE362221}" srcOrd="2" destOrd="0" presId="urn:microsoft.com/office/officeart/2005/8/layout/hProcess11"/>
    <dgm:cxn modelId="{A276629B-DB59-3548-B67C-3227922A23CB}" type="presParOf" srcId="{4AAB0C6D-7942-EA4A-ADCE-D85FCB7B1F52}" destId="{C17E10BF-F02C-B540-BD01-195DC74734ED}" srcOrd="1" destOrd="0" presId="urn:microsoft.com/office/officeart/2005/8/layout/hProcess11"/>
    <dgm:cxn modelId="{51748EDF-3AD2-9E46-B3B7-408AB3C0CBA8}" type="presParOf" srcId="{4AAB0C6D-7942-EA4A-ADCE-D85FCB7B1F52}" destId="{52C7025F-93F3-E144-8E0C-585E8399063B}" srcOrd="2" destOrd="0" presId="urn:microsoft.com/office/officeart/2005/8/layout/hProcess11"/>
    <dgm:cxn modelId="{5544EB0B-81D3-484A-9F67-AAB64AFC58E5}" type="presParOf" srcId="{52C7025F-93F3-E144-8E0C-585E8399063B}" destId="{E31ADA5C-F535-D745-8E89-385188D09122}" srcOrd="0" destOrd="0" presId="urn:microsoft.com/office/officeart/2005/8/layout/hProcess11"/>
    <dgm:cxn modelId="{A5E8CB81-DEBF-4D45-A6C8-C69B59A6C16F}" type="presParOf" srcId="{52C7025F-93F3-E144-8E0C-585E8399063B}" destId="{487C5FD7-FE7C-A646-A6F3-947755010E41}" srcOrd="1" destOrd="0" presId="urn:microsoft.com/office/officeart/2005/8/layout/hProcess11"/>
    <dgm:cxn modelId="{FE1BC2ED-EF5B-3D40-9B9C-BB793E026021}" type="presParOf" srcId="{52C7025F-93F3-E144-8E0C-585E8399063B}" destId="{CDFC6DE7-9571-5644-B435-18A3C7A7ADA9}" srcOrd="2" destOrd="0" presId="urn:microsoft.com/office/officeart/2005/8/layout/hProcess11"/>
    <dgm:cxn modelId="{EC6E6682-7A41-0842-A8B9-F1D73A39DA20}" type="presParOf" srcId="{4AAB0C6D-7942-EA4A-ADCE-D85FCB7B1F52}" destId="{23CFBF60-2ABA-744E-ABD5-3CFD55ED0F48}" srcOrd="3" destOrd="0" presId="urn:microsoft.com/office/officeart/2005/8/layout/hProcess11"/>
    <dgm:cxn modelId="{1A035008-17AE-6940-B745-BC89E01C017C}" type="presParOf" srcId="{4AAB0C6D-7942-EA4A-ADCE-D85FCB7B1F52}" destId="{C06911B4-A146-CD49-9684-6C95FE1D2FEE}" srcOrd="4" destOrd="0" presId="urn:microsoft.com/office/officeart/2005/8/layout/hProcess11"/>
    <dgm:cxn modelId="{DDD9BC35-F16C-B845-96F4-67B62AE37511}" type="presParOf" srcId="{C06911B4-A146-CD49-9684-6C95FE1D2FEE}" destId="{6E36CCFD-5534-454B-A2E7-143BAE51D83C}" srcOrd="0" destOrd="0" presId="urn:microsoft.com/office/officeart/2005/8/layout/hProcess11"/>
    <dgm:cxn modelId="{91E83B94-8766-AD4F-9CF1-22A2CEE91075}" type="presParOf" srcId="{C06911B4-A146-CD49-9684-6C95FE1D2FEE}" destId="{0B96C2F3-5705-FE40-AD1A-B55CD0A6B5DB}" srcOrd="1" destOrd="0" presId="urn:microsoft.com/office/officeart/2005/8/layout/hProcess11"/>
    <dgm:cxn modelId="{4F410CEF-8096-5649-A652-A55E2C379524}" type="presParOf" srcId="{C06911B4-A146-CD49-9684-6C95FE1D2FEE}" destId="{7C895F51-7804-B341-93B1-B224B3EE37A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F484C-B266-4E46-BCDF-5BEAB65712A7}">
      <dsp:nvSpPr>
        <dsp:cNvPr id="0" name=""/>
        <dsp:cNvSpPr/>
      </dsp:nvSpPr>
      <dsp:spPr>
        <a:xfrm>
          <a:off x="0" y="1703392"/>
          <a:ext cx="10515600" cy="944553"/>
        </a:xfrm>
        <a:prstGeom prst="notched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ACA5F-F50F-3A42-AEA0-C872E4811620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81FF6F"/>
              </a:solidFill>
              <a:latin typeface="Archia" panose="02000503000000020004" pitchFamily="2" charset="77"/>
            </a:rPr>
            <a:t>Registered for Cur8 App or Investor Club before 5th March 2024</a:t>
          </a:r>
        </a:p>
      </dsp:txBody>
      <dsp:txXfrm>
        <a:off x="4621" y="0"/>
        <a:ext cx="3049934" cy="1740535"/>
      </dsp:txXfrm>
    </dsp:sp>
    <dsp:sp modelId="{096F3A09-0F82-CC4E-98AF-3C755088E2AC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ADA5C-F535-D745-8E89-385188D09122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81FF6F"/>
              </a:solidFill>
            </a:rPr>
            <a:t>6 months pass</a:t>
          </a:r>
        </a:p>
      </dsp:txBody>
      <dsp:txXfrm>
        <a:off x="3207052" y="2610802"/>
        <a:ext cx="3049934" cy="1740535"/>
      </dsp:txXfrm>
    </dsp:sp>
    <dsp:sp modelId="{487C5FD7-FE7C-A646-A6F3-947755010E41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6CCFD-5534-454B-A2E7-143BAE51D83C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81FF6F"/>
              </a:solidFill>
            </a:rPr>
            <a:t>Today September 5</a:t>
          </a:r>
          <a:r>
            <a:rPr lang="en-GB" sz="2200" kern="1200" baseline="30000" dirty="0">
              <a:solidFill>
                <a:srgbClr val="81FF6F"/>
              </a:solidFill>
            </a:rPr>
            <a:t>st</a:t>
          </a:r>
          <a:r>
            <a:rPr lang="en-GB" sz="2200" kern="1200" dirty="0">
              <a:solidFill>
                <a:srgbClr val="81FF6F"/>
              </a:solidFill>
            </a:rPr>
            <a:t> 2024</a:t>
          </a:r>
        </a:p>
      </dsp:txBody>
      <dsp:txXfrm>
        <a:off x="6409484" y="0"/>
        <a:ext cx="3049934" cy="1740535"/>
      </dsp:txXfrm>
    </dsp:sp>
    <dsp:sp modelId="{0B96C2F3-5705-FE40-AD1A-B55CD0A6B5DB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235CF-2BFE-3441-B8CA-C10E6961631C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902C0-B214-4843-9E89-C5852D5F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1F8F-E66C-5749-8CB9-07693A60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D9C3-4C79-44C7-C4E6-A1E9941D6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D7AA2-7207-583F-C801-3FAFEFD31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35243-0FDD-2DB6-5CED-E1F3CE0B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A3B1-E7A7-84FE-5A10-3CE18683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C3915-1F7D-0AAD-4D7D-1BB82C76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FC4C-C7BB-D3D7-45F4-DB52654B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B649B-9BB3-C2C3-C0B8-6581D6E80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FFDE3-9293-4192-4B27-52A57F42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6579-9B5B-B974-141F-DCED7BAC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070CC-C2EF-A494-78F8-4DF5A1AD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5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85A62-41AB-D72D-346B-D6EDE8496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14BF7-384C-8B05-59F7-AD8E47D3C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1F38-D8F7-F1C7-AC69-B7D7887F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8C99F-6DB1-FAFC-9787-5DD4FC34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269A-A253-C240-D1D8-D2C0BD65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EC75-7E20-829C-6077-0AB5209D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0712-5E2E-87FB-2416-623220FEF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B9173-4159-48E6-CB0E-AFFD5991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9679D-6831-F7AB-43EC-CCBE6E1F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BB428-6567-FDB3-3DA6-DF8089F8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07D3-67EE-D114-69EF-BA9FE5CB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FEBB6-2E14-A269-8C3D-657D5A7E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E92DE-0657-01AE-CAF6-7A64D965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F9D6-26FE-DB46-8F47-4AFED7E8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3F6E-808E-76F0-CCC2-1608034A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1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5940-A3CD-ED9B-7F57-C58F1F46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47253-9CF2-E4AB-0D8E-8B36A0722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BA0C2-690C-3924-FFFC-0DCE7F04A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2B8A5-80D5-611E-DCA0-2296D8E8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75C24-ED31-7EB9-EDC8-4F7DADEE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20476-1FB6-AF56-00F3-7642CC21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5051-3197-53BF-D97C-D0BBA006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A9DFB-CCA6-BADF-0139-6F5D2CEE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AB8D-C804-8207-0F36-D31C2052B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09AD6-252D-4545-6650-38D2EFC0E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B7C21-68C8-F254-F062-F13984169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07D62-3EF7-831A-71CB-E054A5BA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F945D-8117-9875-91C7-0CF638DB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8B0DA-54F1-59B1-8CC0-EC0EDA6E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E746-EF85-38E3-C8FF-DBEF04CF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00686-EFF3-2CA5-78FF-B09B4F35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08558-56E8-9E85-E3D4-09F45DEE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365A4-4488-4E41-5ED5-85166115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33F7C-317D-A891-7269-3805AC8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77A5A-E76F-8DCA-8EB8-2AB7E58C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E2975-6DA2-943D-C0E4-E34D2F91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4BA1-67A3-9F65-6A03-EE004B60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7073-AB54-C390-E76C-B0FF732D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8E112-C7F0-9AEE-598A-80E5A1D7B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148B8-9A5F-43C6-A77F-584BA7C6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45D6F-AE60-A0B6-4BB9-D2AB0B3C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53F7-0C52-234A-B71B-D2FDAA8C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6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39DE-5A18-8CD8-C1CB-050EA0E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9C7B-6116-A02D-92DF-DB91E6F1C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06C7C-446A-3E3C-51B4-A41DD051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C3A45-DF5C-2EBB-8FCF-24B57DB1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3BE80-E8D5-D0C7-B8B8-0CD55199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AADAB-D0ED-7AD3-DF50-398623B7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52017-00AA-3BF3-1772-BB490A2E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2AC9-1CF7-46D2-AA50-5F9411083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286B5-CED9-05EE-D5A5-FC4F2A2EC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70840-904B-A344-BA21-99C00605348E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A7474-262C-00B8-9EA0-B8A9BFF3E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4B57-5E18-B23D-14E2-019C5612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9317E-DCC2-2147-B6F8-A64DA54C2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ur8.capital/the-cur8-investor-club-archiv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A3D-6B37-C6B8-D35F-D4D2BF527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95" y="1537999"/>
            <a:ext cx="5988424" cy="238760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Ibrahim Khan</a:t>
            </a:r>
            <a:b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</a:br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2B4FC-97D1-5C24-83CE-D7A1A030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301" y="4008709"/>
            <a:ext cx="5710518" cy="1655762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Cur8 Investor Club September 2024</a:t>
            </a:r>
          </a:p>
        </p:txBody>
      </p:sp>
      <p:pic>
        <p:nvPicPr>
          <p:cNvPr id="5" name="Picture 4" descr="A black background with white text and green arrows&#10;&#10;Description automatically generated">
            <a:extLst>
              <a:ext uri="{FF2B5EF4-FFF2-40B4-BE49-F238E27FC236}">
                <a16:creationId xmlns:a16="http://schemas.microsoft.com/office/drawing/2014/main" id="{3B2B337A-F5A9-F480-D901-C3039597A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16" y="1537999"/>
            <a:ext cx="4400071" cy="26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A395-5409-3245-EFAB-02CD0D9B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FF6F"/>
                </a:solidFill>
                <a:latin typeface="Archia" panose="02000503000000020004" pitchFamily="2" charset="77"/>
              </a:rPr>
              <a:t>The Cur8 Investor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5413-7F94-EE84-349B-60BC4A5C7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From the point of singing up for the Cur8 platform you will be a member of an investment syndicate </a:t>
            </a:r>
            <a:b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</a:br>
            <a:endParaRPr lang="en-US" dirty="0">
              <a:solidFill>
                <a:schemeClr val="bg1"/>
              </a:solidFill>
              <a:latin typeface="Archia" panose="02000503000000020004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After 6 months as a member of a syndicate you qualify to invest with Cur8 Capital as a </a:t>
            </a:r>
            <a:r>
              <a:rPr lang="en-US" i="1" dirty="0">
                <a:solidFill>
                  <a:srgbClr val="81FF6F"/>
                </a:solidFill>
                <a:latin typeface="Archia" panose="02000503000000020004" pitchFamily="2" charset="77"/>
              </a:rPr>
              <a:t>sophisticated investor</a:t>
            </a:r>
            <a:endParaRPr lang="en-US" dirty="0">
              <a:solidFill>
                <a:srgbClr val="81FF6F"/>
              </a:solidFill>
              <a:latin typeface="Archia" panose="02000503000000020004" pitchFamily="2" charset="77"/>
            </a:endParaRPr>
          </a:p>
        </p:txBody>
      </p:sp>
      <p:pic>
        <p:nvPicPr>
          <p:cNvPr id="5" name="Graphic 4" descr="Rocket with solid fill">
            <a:extLst>
              <a:ext uri="{FF2B5EF4-FFF2-40B4-BE49-F238E27FC236}">
                <a16:creationId xmlns:a16="http://schemas.microsoft.com/office/drawing/2014/main" id="{A4DB0DEF-A6DF-65D1-BFC7-85C98FE01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809" y="4414693"/>
            <a:ext cx="2078182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19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76B5F-38BB-72CE-219E-DFF9A8F12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8567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00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A395-5409-3245-EFAB-02CD0D9B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chia" panose="02000503000000020004" pitchFamily="2" charset="77"/>
              </a:rPr>
              <a:t>If you registered before </a:t>
            </a:r>
            <a:r>
              <a:rPr lang="en-US" sz="3200" u="sng" dirty="0">
                <a:solidFill>
                  <a:schemeClr val="bg1"/>
                </a:solidFill>
                <a:latin typeface="Archia" panose="02000503000000020004" pitchFamily="2" charset="77"/>
              </a:rPr>
              <a:t>5th March 2024</a:t>
            </a:r>
            <a:r>
              <a:rPr lang="en-US" sz="3200" dirty="0">
                <a:solidFill>
                  <a:schemeClr val="bg1"/>
                </a:solidFill>
                <a:latin typeface="Archia" panose="02000503000000020004" pitchFamily="2" charset="77"/>
              </a:rPr>
              <a:t>, you are now eligible to self-certify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E4AF7D-5B77-F7E8-6C8B-B5DA4920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211889" cy="4867667"/>
          </a:xfrm>
        </p:spPr>
      </p:pic>
    </p:spTree>
    <p:extLst>
      <p:ext uri="{BB962C8B-B14F-4D97-AF65-F5344CB8AC3E}">
        <p14:creationId xmlns:p14="http://schemas.microsoft.com/office/powerpoint/2010/main" val="4201151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A395-5409-3245-EFAB-02CD0D9B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chia" panose="02000503000000020004" pitchFamily="2" charset="77"/>
              </a:rPr>
              <a:t>You can find previous seminars on the Cur8 website in the </a:t>
            </a:r>
            <a:r>
              <a:rPr lang="en-US" sz="3200" dirty="0">
                <a:solidFill>
                  <a:srgbClr val="81FF6F"/>
                </a:solidFill>
                <a:latin typeface="Archia" panose="02000503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Investor Club Archive</a:t>
            </a:r>
            <a:r>
              <a:rPr lang="en-US" sz="3200" dirty="0">
                <a:solidFill>
                  <a:srgbClr val="81FF6F"/>
                </a:solidFill>
                <a:latin typeface="Archia" panose="02000503000000020004" pitchFamily="2" charset="77"/>
              </a:rPr>
              <a:t> </a:t>
            </a:r>
          </a:p>
        </p:txBody>
      </p:sp>
      <p:pic>
        <p:nvPicPr>
          <p:cNvPr id="6" name="Content Placeholder 5" descr="A screenshot of a web page&#10;&#10;Description automatically generated">
            <a:extLst>
              <a:ext uri="{FF2B5EF4-FFF2-40B4-BE49-F238E27FC236}">
                <a16:creationId xmlns:a16="http://schemas.microsoft.com/office/drawing/2014/main" id="{EE2BE25D-BA6A-E15D-0F02-B49BB64DD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42555"/>
            <a:ext cx="6845135" cy="3905981"/>
          </a:xfrm>
        </p:spPr>
      </p:pic>
      <p:pic>
        <p:nvPicPr>
          <p:cNvPr id="8" name="Picture 7" descr="A qr code with blue text&#10;&#10;Description automatically generated">
            <a:extLst>
              <a:ext uri="{FF2B5EF4-FFF2-40B4-BE49-F238E27FC236}">
                <a16:creationId xmlns:a16="http://schemas.microsoft.com/office/drawing/2014/main" id="{CD5A6A57-B352-CB64-395B-83F3CFB58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141" y="4147498"/>
            <a:ext cx="2345377" cy="2345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6759FF-3832-78D6-1831-A95F34F02E5D}"/>
              </a:ext>
            </a:extLst>
          </p:cNvPr>
          <p:cNvSpPr txBox="1"/>
          <p:nvPr/>
        </p:nvSpPr>
        <p:spPr>
          <a:xfrm>
            <a:off x="9240979" y="2042555"/>
            <a:ext cx="2409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chia Light" panose="02000503000000020004" pitchFamily="2" charset="77"/>
              </a:rPr>
              <a:t>Click the green link above or scan this QR code below to visit the archive (or you can find it on the Cur8 Blog)</a:t>
            </a:r>
          </a:p>
        </p:txBody>
      </p:sp>
    </p:spTree>
    <p:extLst>
      <p:ext uri="{BB962C8B-B14F-4D97-AF65-F5344CB8AC3E}">
        <p14:creationId xmlns:p14="http://schemas.microsoft.com/office/powerpoint/2010/main" val="1897756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4A2D-121B-C3DA-3D31-A10802E5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014A-E13A-D3DA-9AA0-6CC03FE0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80FF70"/>
                </a:solidFill>
                <a:latin typeface="Archia" panose="02000503000000020004" pitchFamily="2" charset="77"/>
              </a:rPr>
              <a:t>For questions about onboarding email contact the team through the Cur8 chat function on the website and app.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E64E8-DDC0-B9E4-2AD5-B03AE3758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80FF70"/>
              </a:solidFill>
            </a:endParaRPr>
          </a:p>
          <a:p>
            <a:r>
              <a:rPr lang="en-US" dirty="0">
                <a:solidFill>
                  <a:srgbClr val="80FF70"/>
                </a:solidFill>
              </a:rPr>
              <a:t>Or you can email: xander@cur8.capital</a:t>
            </a:r>
          </a:p>
        </p:txBody>
      </p:sp>
    </p:spTree>
    <p:extLst>
      <p:ext uri="{BB962C8B-B14F-4D97-AF65-F5344CB8AC3E}">
        <p14:creationId xmlns:p14="http://schemas.microsoft.com/office/powerpoint/2010/main" val="186672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8E5B-9FAA-6D79-7544-52C05562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FF70"/>
                </a:solidFill>
                <a:latin typeface="Archia" panose="02000503000000020004" pitchFamily="2" charset="77"/>
              </a:rPr>
              <a:t>Over to Ibrahim</a:t>
            </a:r>
          </a:p>
        </p:txBody>
      </p:sp>
    </p:spTree>
    <p:extLst>
      <p:ext uri="{BB962C8B-B14F-4D97-AF65-F5344CB8AC3E}">
        <p14:creationId xmlns:p14="http://schemas.microsoft.com/office/powerpoint/2010/main" val="362792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160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Archia</vt:lpstr>
      <vt:lpstr>Archia Light</vt:lpstr>
      <vt:lpstr>Archia SemiBold</vt:lpstr>
      <vt:lpstr>Arial</vt:lpstr>
      <vt:lpstr>Office Theme</vt:lpstr>
      <vt:lpstr>Ibrahim Khan Q&amp;A</vt:lpstr>
      <vt:lpstr>The Cur8 Investor Club</vt:lpstr>
      <vt:lpstr>PowerPoint Presentation</vt:lpstr>
      <vt:lpstr>If you registered before 5th March 2024, you are now eligible to self-certify</vt:lpstr>
      <vt:lpstr>You can find previous seminars on the Cur8 website in the Investor Club Archive </vt:lpstr>
      <vt:lpstr>For questions about onboarding email contact the team through the Cur8 chat function on the website and app.</vt:lpstr>
      <vt:lpstr>Over to Ibrahim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Effingham</dc:creator>
  <cp:lastModifiedBy>Alexander Effingham</cp:lastModifiedBy>
  <cp:revision>6</cp:revision>
  <dcterms:created xsi:type="dcterms:W3CDTF">2024-09-05T13:40:33Z</dcterms:created>
  <dcterms:modified xsi:type="dcterms:W3CDTF">2024-09-05T15:25:24Z</dcterms:modified>
</cp:coreProperties>
</file>